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13" r:id="rId4"/>
    <p:sldId id="310" r:id="rId5"/>
    <p:sldId id="298" r:id="rId6"/>
    <p:sldId id="299" r:id="rId7"/>
    <p:sldId id="300" r:id="rId8"/>
    <p:sldId id="301" r:id="rId9"/>
    <p:sldId id="312" r:id="rId10"/>
    <p:sldId id="304" r:id="rId11"/>
    <p:sldId id="305" r:id="rId12"/>
    <p:sldId id="306" r:id="rId13"/>
    <p:sldId id="307" r:id="rId14"/>
    <p:sldId id="308" r:id="rId15"/>
    <p:sldId id="309" r:id="rId16"/>
    <p:sldId id="277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Щербакова Юлия Константиновна" initials="ЩЮК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>
        <p:scale>
          <a:sx n="70" d="100"/>
          <a:sy n="70" d="100"/>
        </p:scale>
        <p:origin x="-12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63996330791169E-2"/>
          <c:y val="5.4359771991146284E-2"/>
          <c:w val="0.60880587736114422"/>
          <c:h val="0.880426961106885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5.4190144064622123E-2"/>
                  <c:y val="0.15127058531957988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035418139380776"/>
                  <c:y val="0.1615696546537564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dirty="0" smtClean="0"/>
                      <a:t>2788</a:t>
                    </a:r>
                    <a:endParaRPr lang="en-US" sz="2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476118189424381"/>
                  <c:y val="-0.27572171468127471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5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Катализатор</c:v>
                </c:pt>
                <c:pt idx="1">
                  <c:v>Реагент</c:v>
                </c:pt>
                <c:pt idx="2">
                  <c:v>Системный инжиниринг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1700</c:v>
                </c:pt>
                <c:pt idx="1">
                  <c:v>2788</c:v>
                </c:pt>
                <c:pt idx="2">
                  <c:v>17376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63205366562026"/>
          <c:y val="0.3135187970567373"/>
          <c:w val="0.35367886852296648"/>
          <c:h val="0.37296240588652541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Угольная генерация</c:v>
                </c:pt>
                <c:pt idx="1">
                  <c:v>Газовые турбины</c:v>
                </c:pt>
                <c:pt idx="2">
                  <c:v>Цементная и стекольная промышленность</c:v>
                </c:pt>
                <c:pt idx="3">
                  <c:v>Металлургия и прочие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</c:v>
                </c:pt>
                <c:pt idx="1">
                  <c:v>0.26</c:v>
                </c:pt>
                <c:pt idx="2">
                  <c:v>0.13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7859-7417-4B3E-8C5A-880F1658B71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8B29-09CF-4F24-8C8E-7DB7F88E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8B29-09CF-4F24-8C8E-7DB7F88ECA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0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4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4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1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4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4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699D-4F70-44BE-AF20-C83AE0F173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4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6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8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1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0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9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6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9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8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1C64-FE67-456A-8DE8-A9872E2FFD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E54A-E111-4746-AAD6-A740A4A78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59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5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ЭКАТ</a:t>
            </a:r>
            <a:r>
              <a:rPr lang="en-US" sz="40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3"/>
          <a:stretch/>
        </p:blipFill>
        <p:spPr>
          <a:xfrm>
            <a:off x="2699792" y="4221088"/>
            <a:ext cx="3356992" cy="237331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Производим чистый воздух!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1700808"/>
            <a:ext cx="8352929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Начинают появляться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примеры внедрения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системы СКВ для энергетических установок в России: </a:t>
            </a:r>
          </a:p>
          <a:p>
            <a:pPr marL="800100" indent="-342900" algn="just">
              <a:spcBef>
                <a:spcPts val="526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СКВ для газовых турбин («Газпром-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Авигаз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»- «ЭКАТ»);</a:t>
            </a:r>
          </a:p>
          <a:p>
            <a:pPr marL="800100" indent="-342900" algn="just">
              <a:spcBef>
                <a:spcPts val="526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Нижнекамская ТЭЦ-2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Alstom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«Силовые машины»).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Главный исторический и мировой драйвер спроса на экологические системы –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законодательные изменения и правоприменительная практика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indent="-342900" algn="just">
              <a:spcBef>
                <a:spcPts val="526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Переход всех предприятий на комплексные экологические разрешения (2014-2018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г.г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800100" indent="-342900" algn="just">
              <a:spcBef>
                <a:spcPts val="526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Россия переходит на принцип «наилучших доступных технологий» (15 отраслей в 2015 г.);</a:t>
            </a:r>
          </a:p>
          <a:p>
            <a:pPr marL="800100" indent="-342900">
              <a:spcBef>
                <a:spcPts val="526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Научно-техническая политика ПАО «Газпром» для ГПА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50 мг/м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 2015, 30-25 мг/м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 2020 г.);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Спрос на СКВ в России появляется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744" y="1582965"/>
            <a:ext cx="8494269" cy="494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Рынок реагентов для СКВ в России сформирован (аммиачные 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карбамидные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производства);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Системный инжиниринг СКВ в России представлен филиалами иностранных компаний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Haldor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Topsoe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), либо полностью импортируется;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немногочисленных инжиниринговых проектах применяется импортный катализатор;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Производство катализатора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России отсутствует;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Научные разработки известны, но внедрений нет;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Необходимо сформировать успешно апробированное импортозамещающее предложение;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Отечественный инжиниринговый проект начат («ЭКАТ»);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Следующий шаг –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катализатора.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 СКВ в России основано на импорте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Мировой объём рынка СКВ-систем (млн.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USD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49810436"/>
              </p:ext>
            </p:extLst>
          </p:nvPr>
        </p:nvGraphicFramePr>
        <p:xfrm>
          <a:off x="611560" y="1700808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6381328"/>
            <a:ext cx="581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McIlvaine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Company,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2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Сегментация мировых продаж катализатора по отраслям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2442994"/>
              </p:ext>
            </p:extLst>
          </p:nvPr>
        </p:nvGraphicFramePr>
        <p:xfrm>
          <a:off x="827584" y="1509658"/>
          <a:ext cx="715245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6381328"/>
            <a:ext cx="476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McIlvaine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Company, 201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744" y="1700808"/>
            <a:ext cx="8494269" cy="481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Доля России в мировом рынке СКВ ничтожна;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неизбежном вводе в правоприменительную практику уже принятого российского экологического законодательства в России возникнет резкий рост спроса, примеры 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McIlvaine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Company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717550" indent="-342900" algn="just">
              <a:spcBef>
                <a:spcPts val="526"/>
              </a:spcBef>
              <a:buFont typeface="Arial" panose="020B0604020202020204" pitchFamily="34" charset="0"/>
              <a:buChar char="•"/>
              <a:tabLst>
                <a:tab pos="3403600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Программа модернизации угольных электростанций в 2010 г. в Китае сгенерировала спрос на катализатор в полтора раза превышающий годовое мировое производство 2009 г.;</a:t>
            </a:r>
          </a:p>
          <a:p>
            <a:pPr marL="717550" indent="-342900" algn="just">
              <a:spcBef>
                <a:spcPts val="526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Изменения законодательства Чили в 2014 г. привели к росту продаж катализатора на 200% 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Российская отраслевая сегментация катализатора </a:t>
            </a:r>
          </a:p>
          <a:p>
            <a:pPr algn="just">
              <a:spcBef>
                <a:spcPts val="526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СКВ в целом будет соответствовать мировой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69776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Катализатор для СКВ: тенденции Российского рынка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744" y="1772816"/>
            <a:ext cx="8494269" cy="481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«ЭКАТ» с 2004 г. занимается разработкой и производством экологических каталитических систем;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Имеется научная и технологическая проработка производства импортозамещающего катализатора;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 2014-2016 г. ЭКАТ проводит инжиниринговый проект по апробации системы каталитического подавления оксидов азота для газоперекачивающих агрегатов;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Предлагается в 2016-2017 г. создать производство катализатора подавления оксидов азота;</a:t>
            </a:r>
          </a:p>
          <a:p>
            <a:pPr marL="342900" indent="-342900">
              <a:spcBef>
                <a:spcPts val="526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Срок создания производства синхронизирован со временем окончания инжинирингового проекта и активизации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спроса в России.</a:t>
            </a:r>
          </a:p>
          <a:p>
            <a:pPr marL="342900" indent="-342900" algn="just">
              <a:spcBef>
                <a:spcPts val="526"/>
              </a:spcBef>
              <a:buFont typeface="Wingdings" panose="05000000000000000000" pitchFamily="2" charset="2"/>
              <a:buChar char="ü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 компании ЭКАТ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5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контакты</a:t>
            </a:r>
            <a:endParaRPr lang="ru-RU" sz="500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55978"/>
            <a:ext cx="9144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рады сотрудничеству с вами!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Компания «ЭКАТ»,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Пермь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тел./факс: (342) 239-13-39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info@ekokataliz.ru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www.ekokataliz.ru</a:t>
            </a:r>
          </a:p>
          <a:p>
            <a:pPr algn="ctr"/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564028" y="5394646"/>
            <a:ext cx="1274619" cy="13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6" y="1556792"/>
            <a:ext cx="4362532" cy="2909808"/>
          </a:xfrm>
          <a:prstGeom prst="rect">
            <a:avLst/>
          </a:prstGeom>
        </p:spPr>
      </p:pic>
      <p:sp>
        <p:nvSpPr>
          <p:cNvPr id="8195" name="Rectangle 40"/>
          <p:cNvSpPr>
            <a:spLocks noChangeArrowheads="1"/>
          </p:cNvSpPr>
          <p:nvPr/>
        </p:nvSpPr>
        <p:spPr bwMode="auto">
          <a:xfrm>
            <a:off x="3581716" y="1632237"/>
            <a:ext cx="2820848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2" tIns="43630" rIns="87262" bIns="43630"/>
          <a:lstStyle/>
          <a:p>
            <a:pPr marL="326990" indent="-326990" defTabSz="872436">
              <a:spcBef>
                <a:spcPct val="20000"/>
              </a:spcBef>
              <a:buFontTx/>
              <a:buChar char="•"/>
            </a:pPr>
            <a:endParaRPr lang="ru-RU" sz="2600"/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81716" y="1534879"/>
            <a:ext cx="2586004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2" tIns="43630" rIns="87262" bIns="43630"/>
          <a:lstStyle/>
          <a:p>
            <a:pPr marL="326990" indent="-326990" defTabSz="872436">
              <a:spcBef>
                <a:spcPct val="20000"/>
              </a:spcBef>
              <a:buFontTx/>
              <a:buChar char="•"/>
            </a:pPr>
            <a:endParaRPr lang="ru-RU" sz="2600"/>
          </a:p>
        </p:txBody>
      </p:sp>
      <p:sp>
        <p:nvSpPr>
          <p:cNvPr id="11" name="TextBox 10"/>
          <p:cNvSpPr txBox="1"/>
          <p:nvPr/>
        </p:nvSpPr>
        <p:spPr>
          <a:xfrm>
            <a:off x="4355751" y="1556792"/>
            <a:ext cx="4752754" cy="3071493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>
              <a:spcBef>
                <a:spcPts val="526"/>
              </a:spcBef>
              <a:spcAft>
                <a:spcPts val="526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Компания «ЭКАТ»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протяжении 10 лет занимается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разработкой и производством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 очистки газовых выбросов, катализаторов и установок рекуперации тепла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526"/>
              </a:spcBef>
              <a:spcAft>
                <a:spcPts val="526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Благодаря нашему большому опыту, мы можем помочь клиентам из самых разных отраслей промышленности с решением практически любых задач в области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газоочистки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19"/>
            <a:ext cx="9144000" cy="15567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5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нас</a:t>
            </a:r>
            <a:endParaRPr lang="ru-RU" sz="500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primaidea.ru/wp-content/themes/ekat/img/icon_certific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6" y="4843239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imaidea.ru/wp-content/themes/ekat/img/icon_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65" y="4843239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imaidea.ru/wp-content/themes/ekat/img/icon_effecti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71" y="4843239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imaidea.ru/wp-content/themes/ekat/img/icon_clo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82" y="4843239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6781" y="5951971"/>
            <a:ext cx="2331321" cy="573373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 algn="ctr"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Вся продукция сертифицирована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0016" y="5951971"/>
            <a:ext cx="2331321" cy="573373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 algn="ctr"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Индивидуальные решения «под ключ»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751" y="5918392"/>
            <a:ext cx="2376489" cy="819594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 algn="ctr"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Срочная помощь в устранении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экологи-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ческих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замечаний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2753" y="5951971"/>
            <a:ext cx="2331321" cy="573373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 algn="ctr"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Эффективность очистки до 99,98%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0" y="5548401"/>
            <a:ext cx="1274619" cy="1302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2589179"/>
            <a:ext cx="3850095" cy="2568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5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задачи</a:t>
            </a:r>
            <a:endParaRPr lang="ru-RU" sz="500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067945" y="1916608"/>
            <a:ext cx="4536504" cy="2376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Очистка воздуха и газовых выбросов от стационарных источников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Системы селективного каталитического восстановления выбросов газовых турбин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предприятий (рекуперация тепла)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Катализаторы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технологического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назначения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Наша </a:t>
            </a:r>
            <a:r>
              <a:rPr lang="ru-RU" sz="4800" b="0" cap="smal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интеллектуальная собственность</a:t>
            </a:r>
            <a:endParaRPr lang="ru-RU" sz="4800" b="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9511" y="1605920"/>
            <a:ext cx="6912769" cy="55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1. Патент РФ № 2286201 «Способ очистки газовых выбросов и устройство для его осуществления»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2. Патент на изобретение № 2491993 </a:t>
            </a:r>
            <a:r>
              <a:rPr lang="ru-RU" sz="1150" dirty="0" smtClean="0">
                <a:latin typeface="hголовки)"/>
              </a:rPr>
              <a:t>«Каталитический блок </a:t>
            </a:r>
            <a:r>
              <a:rPr lang="ru-RU" sz="1150" dirty="0">
                <a:latin typeface="hголовки)"/>
              </a:rPr>
              <a:t>на основе пеноникеля и его сплавов для очистки газов от органических соединений, включая бензпирены, диоксины, оксиды азота, аммиака, углерода и озона»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3. Патент РФ № 2297874 «Установка для плазмокаталитической стерилизации и очистки воздуха»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4. Патент на полезную модель № 60509 «Установка для производства озона»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5. Патент на полезную модель № 70163 «Плазмохимический реактор для генерации плазменного разряда в газах» 6. Патент на изобретение № 2480244 «Устройство очистки воздуха»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7. Патент на изобретение № 2491993 «Каталитический блок на основе пеноникеля и его сплавов для очистки газов от органических соединений, включая бензпирены, диоксины, оксиды азота, аммиака, углерода и озона»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8. Патент на изобретение № 2493934 «Способ получения жаростойкого высокопористого проницаемого сплава»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9. Патент на изобретение № 2491991 «Катализатор для разложения озона и способ его получения»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10. Система менеджмента качества соответствует требованиям ГОСТ Р ИСО 9001-2008.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11. Разрешение на применение оборудования ЗАО «ЭКАТ» № РРС 00-045650.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50" dirty="0">
                <a:latin typeface="hголовки)"/>
              </a:rPr>
              <a:t>12. Сертификаты соответствия на продукцию ЗАО «ЭКАТ».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2"/>
          <a:srcRect l="34351" t="13129" r="32568" b="7430"/>
          <a:stretch/>
        </p:blipFill>
        <p:spPr bwMode="auto">
          <a:xfrm>
            <a:off x="7104478" y="4221087"/>
            <a:ext cx="1797764" cy="2501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\\SERVER3\Marketing\СКАНИРОВАННЫЕ документы\ПАТЕНТЫ\Патент № 2286201\2286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22" y="1605920"/>
            <a:ext cx="1924388" cy="26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0"/>
          <p:cNvSpPr>
            <a:spLocks noChangeArrowheads="1"/>
          </p:cNvSpPr>
          <p:nvPr/>
        </p:nvSpPr>
        <p:spPr bwMode="auto">
          <a:xfrm>
            <a:off x="3581717" y="1569430"/>
            <a:ext cx="2820848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2" tIns="43630" rIns="87262" bIns="43630"/>
          <a:lstStyle/>
          <a:p>
            <a:pPr marL="326990" indent="-326990" defTabSz="872436">
              <a:spcBef>
                <a:spcPct val="20000"/>
              </a:spcBef>
              <a:buFontTx/>
              <a:buChar char="•"/>
            </a:pPr>
            <a:endParaRPr lang="ru-RU" sz="2600"/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81716" y="1534879"/>
            <a:ext cx="2586004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2" tIns="43630" rIns="87262" bIns="43630"/>
          <a:lstStyle/>
          <a:p>
            <a:pPr marL="326990" indent="-326990" defTabSz="872436">
              <a:spcBef>
                <a:spcPct val="20000"/>
              </a:spcBef>
              <a:buFontTx/>
              <a:buChar char="•"/>
            </a:pPr>
            <a:endParaRPr lang="ru-RU" sz="2600"/>
          </a:p>
        </p:txBody>
      </p:sp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493470" y="1143241"/>
            <a:ext cx="8497838" cy="48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2" tIns="43630" rIns="87262" bIns="43630"/>
          <a:lstStyle/>
          <a:p>
            <a:pPr marL="326990" indent="-326990" defTabSz="872436">
              <a:spcBef>
                <a:spcPct val="20000"/>
              </a:spcBef>
            </a:pPr>
            <a:endParaRPr lang="ru-RU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752071"/>
            <a:ext cx="4702633" cy="1594165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Задача:</a:t>
            </a:r>
          </a:p>
          <a:p>
            <a:pPr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газовых турбин с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учетом 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экологической политики ОАО «Газпром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19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500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1471"/>
            <a:ext cx="3798354" cy="314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50519"/>
              </p:ext>
            </p:extLst>
          </p:nvPr>
        </p:nvGraphicFramePr>
        <p:xfrm>
          <a:off x="4139952" y="4365104"/>
          <a:ext cx="4766793" cy="188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988"/>
                <a:gridCol w="1513332"/>
                <a:gridCol w="1886473"/>
              </a:tblGrid>
              <a:tr h="507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Вещество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г.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г.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56" marR="63856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  <a:r>
                        <a:rPr lang="en-US" sz="1600" baseline="-2500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</a:t>
                      </a:r>
                      <a:endParaRPr lang="ru-RU" sz="1600" baseline="-25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50 мг/нм3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25–30 мг/нм3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ru-RU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56" marR="638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 мг/нм3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 мг/нм3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39771" y="3501008"/>
            <a:ext cx="49687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Ужесточение нормативов выбросов </a:t>
            </a:r>
            <a:endParaRPr lang="ru-RU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ГПА в 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ОАО «Газпром»:</a:t>
            </a:r>
          </a:p>
        </p:txBody>
      </p:sp>
    </p:spTree>
    <p:extLst>
      <p:ext uri="{BB962C8B-B14F-4D97-AF65-F5344CB8AC3E}">
        <p14:creationId xmlns:p14="http://schemas.microsoft.com/office/powerpoint/2010/main" val="502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936" y="1800475"/>
            <a:ext cx="4071931" cy="220458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marL="400736" indent="-400736">
              <a:spcBef>
                <a:spcPts val="526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Единственная </a:t>
            </a:r>
            <a:r>
              <a:rPr lang="ru-RU" sz="2300" dirty="0">
                <a:solidFill>
                  <a:srgbClr val="1660B0"/>
                </a:solidFill>
                <a:latin typeface="Arial" pitchFamily="34" charset="0"/>
                <a:cs typeface="Arial" pitchFamily="34" charset="0"/>
              </a:rPr>
              <a:t>автономная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система, способная обеспечить очистку выбросов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3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3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от газовой турбины до 50 мг/м</a:t>
            </a:r>
            <a:r>
              <a:rPr lang="ru-RU" sz="23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dlr.de/Portaldata/1/Resources/portal_news/newsarchivstuttgart/kraftwerke_030306/Ac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43499" cy="237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195" y="4005064"/>
            <a:ext cx="8494269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736" indent="-400736" algn="just">
              <a:spcBef>
                <a:spcPts val="526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 сочетании с технологией сухого подавления позволяет обеспечить соблюдение нижней границы экологических нормативов ЕС по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300" baseline="-250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(20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мг/м</a:t>
            </a:r>
            <a:r>
              <a:rPr lang="ru-RU" sz="23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300" baseline="-25000" dirty="0" smtClean="0">
              <a:latin typeface="Arial" pitchFamily="34" charset="0"/>
              <a:cs typeface="Arial" pitchFamily="34" charset="0"/>
            </a:endParaRPr>
          </a:p>
          <a:p>
            <a:pPr marL="400736" indent="-400736">
              <a:spcBef>
                <a:spcPts val="526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Позволит сэкономить время и деньги при ужесточении нормативов до 10 мг/м</a:t>
            </a:r>
            <a:r>
              <a:rPr lang="ru-RU" sz="23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вследствие отсутствия необходимости в дополнительных системах очистки</a:t>
            </a:r>
            <a:endParaRPr lang="ru-RU" sz="23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526"/>
              </a:spcBef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Обоснование выбора СКВ в качестве технологии очистки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системы СКВ </a:t>
            </a:r>
            <a:br>
              <a:rPr lang="ru-RU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(на примере газовой турбины)</a:t>
            </a:r>
            <a:endParaRPr lang="ru-RU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64841"/>
            <a:ext cx="5904656" cy="43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81716" y="1534879"/>
            <a:ext cx="2586004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2" tIns="43630" rIns="87262" bIns="43630"/>
          <a:lstStyle/>
          <a:p>
            <a:pPr marL="326990" indent="-326990" defTabSz="872436">
              <a:spcBef>
                <a:spcPct val="20000"/>
              </a:spcBef>
              <a:buFontTx/>
              <a:buChar char="•"/>
            </a:pPr>
            <a:endParaRPr lang="ru-RU" sz="2600"/>
          </a:p>
        </p:txBody>
      </p:sp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493470" y="1143241"/>
            <a:ext cx="8497838" cy="48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2" tIns="43630" rIns="87262" bIns="43630"/>
          <a:lstStyle/>
          <a:p>
            <a:pPr marL="326990" indent="-326990" defTabSz="872436">
              <a:spcBef>
                <a:spcPct val="20000"/>
              </a:spcBef>
            </a:pPr>
            <a:endParaRPr lang="ru-RU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547571"/>
            <a:ext cx="5076056" cy="5697853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Применение:</a:t>
            </a:r>
            <a:endParaRPr lang="ru-RU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Системы селективного каталитического восстановления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NOx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СКВ-системы)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526"/>
              </a:spcBef>
              <a:spcAft>
                <a:spcPts val="526"/>
              </a:spcAft>
              <a:defRPr/>
            </a:pP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Типы катализатора: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x-none" sz="2400" dirty="0">
                <a:latin typeface="Arial" pitchFamily="34" charset="0"/>
                <a:cs typeface="Arial" pitchFamily="34" charset="0"/>
              </a:rPr>
              <a:t>для низких температур – 315-400°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x-none" sz="2400" dirty="0">
                <a:latin typeface="Arial" pitchFamily="34" charset="0"/>
                <a:cs typeface="Arial" pitchFamily="34" charset="0"/>
              </a:rPr>
              <a:t>для средних температур 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4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0-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480°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x-none" sz="2400" dirty="0">
                <a:latin typeface="Arial" pitchFamily="34" charset="0"/>
                <a:cs typeface="Arial" pitchFamily="34" charset="0"/>
              </a:rPr>
              <a:t>для высоких температур – может применяться при температурах свыше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00°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526"/>
              </a:spcBef>
              <a:spcAft>
                <a:spcPts val="526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19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катализатора</a:t>
            </a:r>
            <a:endParaRPr lang="ru-RU" sz="500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jmsec.com/Library/images/Technologies/honeyc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3" y="1817416"/>
            <a:ext cx="3622910" cy="21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_88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2" y="4200362"/>
            <a:ext cx="3621150" cy="241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908" r="31062" b="29303"/>
          <a:stretch/>
        </p:blipFill>
        <p:spPr>
          <a:xfrm>
            <a:off x="7740352" y="5445224"/>
            <a:ext cx="1274619" cy="13021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280" y="2032656"/>
            <a:ext cx="7786112" cy="419485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marL="400736" indent="-400736">
              <a:spcBef>
                <a:spcPts val="526"/>
              </a:spcBef>
              <a:buFont typeface="Wingdings" pitchFamily="2" charset="2"/>
              <a:buChar char="ü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585" y="0"/>
            <a:ext cx="9144000" cy="1556792"/>
          </a:xfrm>
          <a:prstGeom prst="rect">
            <a:avLst/>
          </a:prstGeom>
          <a:solidFill>
            <a:srgbClr val="1660B0"/>
          </a:solidFill>
          <a:ln>
            <a:solidFill>
              <a:srgbClr val="166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284984"/>
            <a:ext cx="84942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26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 реализации проекта</a:t>
            </a:r>
            <a:endParaRPr lang="ru-RU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386" y="1736146"/>
            <a:ext cx="8494269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26"/>
              </a:spcBef>
            </a:pPr>
            <a:endParaRPr lang="ru-RU" sz="2400" dirty="0"/>
          </a:p>
          <a:p>
            <a:pPr algn="just">
              <a:spcBef>
                <a:spcPts val="526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11226"/>
              </p:ext>
            </p:extLst>
          </p:nvPr>
        </p:nvGraphicFramePr>
        <p:xfrm>
          <a:off x="678364" y="1873834"/>
          <a:ext cx="7766102" cy="39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051"/>
                <a:gridCol w="3883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 работ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Реализовано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553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технологии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Патентная защита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Опытно-промышленные испытания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процессе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Коммерциализация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требуются инвестиции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http://oberemko.com/feeriya/images/galoc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24" y="2331151"/>
            <a:ext cx="706762" cy="7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oberemko.com/feeriya/images/galoc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24" y="3127361"/>
            <a:ext cx="706762" cy="7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oberemko.com/feeriya/images/galoc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24" y="3933056"/>
            <a:ext cx="706762" cy="7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887</Words>
  <Application>Microsoft Office PowerPoint</Application>
  <PresentationFormat>Экран (4:3)</PresentationFormat>
  <Paragraphs>123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ЭКАТ </vt:lpstr>
      <vt:lpstr>О нас</vt:lpstr>
      <vt:lpstr>Наши задачи</vt:lpstr>
      <vt:lpstr>Наша интеллектуальная собственность</vt:lpstr>
      <vt:lpstr>Задача</vt:lpstr>
      <vt:lpstr>Обоснование выбора СКВ в качестве технологии очистки</vt:lpstr>
      <vt:lpstr>Описание системы СКВ  (на примере газовой турбины)</vt:lpstr>
      <vt:lpstr>Описание катализатора</vt:lpstr>
      <vt:lpstr>Этап реализации проекта</vt:lpstr>
      <vt:lpstr>Спрос на СКВ в России появляется</vt:lpstr>
      <vt:lpstr>Предложение СКВ в России основано на импорте</vt:lpstr>
      <vt:lpstr>Мировой объём рынка СКВ-систем (млн. USD)</vt:lpstr>
      <vt:lpstr>Сегментация мировых продаж катализатора по отраслям</vt:lpstr>
      <vt:lpstr>Катализатор для СКВ: тенденции Российского рынка</vt:lpstr>
      <vt:lpstr>Предложение компании ЭКАТ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Газоперекачивающий агрегат ГПА-25 РПС-01 ст. №12 (11)  с системой СКВ</dc:title>
  <dc:creator>Елена Шенкаренко</dc:creator>
  <cp:lastModifiedBy>Мария Владимировна Хохлова</cp:lastModifiedBy>
  <cp:revision>144</cp:revision>
  <cp:lastPrinted>2015-02-17T10:58:12Z</cp:lastPrinted>
  <dcterms:created xsi:type="dcterms:W3CDTF">2014-09-24T11:58:55Z</dcterms:created>
  <dcterms:modified xsi:type="dcterms:W3CDTF">2015-12-16T08:39:24Z</dcterms:modified>
</cp:coreProperties>
</file>